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5"/>
  </p:notesMasterIdLst>
  <p:sldIdLst>
    <p:sldId id="256" r:id="rId2"/>
    <p:sldId id="336" r:id="rId3"/>
    <p:sldId id="319" r:id="rId4"/>
    <p:sldId id="318" r:id="rId5"/>
    <p:sldId id="258" r:id="rId6"/>
    <p:sldId id="259" r:id="rId7"/>
    <p:sldId id="316" r:id="rId8"/>
    <p:sldId id="317" r:id="rId9"/>
    <p:sldId id="320" r:id="rId10"/>
    <p:sldId id="260" r:id="rId11"/>
    <p:sldId id="261" r:id="rId12"/>
    <p:sldId id="262" r:id="rId13"/>
    <p:sldId id="263" r:id="rId14"/>
    <p:sldId id="322" r:id="rId15"/>
    <p:sldId id="321" r:id="rId16"/>
    <p:sldId id="323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57" r:id="rId28"/>
    <p:sldId id="326" r:id="rId29"/>
    <p:sldId id="281" r:id="rId30"/>
    <p:sldId id="282" r:id="rId31"/>
    <p:sldId id="283" r:id="rId32"/>
    <p:sldId id="324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25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34" r:id="rId52"/>
    <p:sldId id="294" r:id="rId53"/>
    <p:sldId id="295" r:id="rId54"/>
    <p:sldId id="296" r:id="rId55"/>
    <p:sldId id="297" r:id="rId56"/>
    <p:sldId id="299" r:id="rId57"/>
    <p:sldId id="298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35" r:id="rId66"/>
    <p:sldId id="308" r:id="rId67"/>
    <p:sldId id="310" r:id="rId68"/>
    <p:sldId id="311" r:id="rId69"/>
    <p:sldId id="309" r:id="rId70"/>
    <p:sldId id="312" r:id="rId71"/>
    <p:sldId id="313" r:id="rId72"/>
    <p:sldId id="314" r:id="rId73"/>
    <p:sldId id="315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2CBAE-ECD8-498B-9AB1-900F94F56B98}" type="datetimeFigureOut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2EA72-DFDE-48D7-91A5-E9B9B3D0AF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6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2EA72-DFDE-48D7-91A5-E9B9B3D0AF8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859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2EA72-DFDE-48D7-91A5-E9B9B3D0AF8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7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2EA72-DFDE-48D7-91A5-E9B9B3D0AF8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94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E690C25-E087-45F3-8636-0473C4B6AE51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55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67D0-5D0C-49D0-A343-A6C12538D875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49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9621B-CE6E-4281-849D-43449CEA28D9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59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5D88-736F-4698-ADD7-4C649F35334B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486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D765-8559-4F4F-8C61-733BCB8682B4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272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B0D4-17BA-4780-A4F1-F8E4CEE8932F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78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705D-A97D-44F6-94E5-6A5222C5B70E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72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10BB9-549E-483E-9399-9B14276EAE43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330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BBB5-9DDE-4F6C-AE14-8EA465CFE878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215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0F97-AE9B-4E88-8960-B90F168193FE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61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62F3-47E8-429E-BF8A-E101E92A6883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16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76D5-0B92-4AE9-9773-D60C3917C655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02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7EE0-F445-4BE0-8137-155D74491FD5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40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AE6D-3442-46BE-B512-D0D8A00A1345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41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8572-863F-4530-9A19-5C5E74DD507C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45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9D89D-E5ED-4599-A935-2F63991B41BE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32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9AB1-63A8-45D8-B61C-0F912680BF33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17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245B29-E1DB-412A-A0EA-4704446A418A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8F19F8-ABAC-4E85-B5F1-721A244EF4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C363BC55-2428-48B6-AC73-2735BA0217BE}"/>
              </a:ext>
            </a:extLst>
          </p:cNvPr>
          <p:cNvSpPr txBox="1"/>
          <p:nvPr/>
        </p:nvSpPr>
        <p:spPr>
          <a:xfrm>
            <a:off x="2710285" y="3326173"/>
            <a:ext cx="634019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WEKA</a:t>
            </a:r>
            <a:r>
              <a:rPr lang="zh-TW" altLang="en-US" sz="6000" b="1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資料探勘教學</a:t>
            </a:r>
            <a:endParaRPr lang="en-US" altLang="zh-TW" sz="6000" b="1" dirty="0" smtClean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屏科大資管系教授</a:t>
            </a:r>
            <a:endParaRPr lang="en-US" altLang="zh-TW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8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蔡正發博士</a:t>
            </a:r>
            <a:endParaRPr lang="zh-TW" altLang="en-US" sz="48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302E-7CBE-4363-91CB-FD39B08E8CDF}" type="datetime1">
              <a:rPr lang="zh-TW" altLang="en-US" smtClean="0"/>
              <a:t>2021/7/27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97" y="869373"/>
            <a:ext cx="7601878" cy="230696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9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ED4154C5-94D7-4FA4-A88B-77E0EE4B25A3}"/>
              </a:ext>
            </a:extLst>
          </p:cNvPr>
          <p:cNvSpPr txBox="1"/>
          <p:nvPr/>
        </p:nvSpPr>
        <p:spPr>
          <a:xfrm>
            <a:off x="558184" y="594167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解決下載的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檔案是亂碼的問題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60C6C03-F164-4520-B512-DEA4DF25B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63499"/>
            <a:ext cx="10715625" cy="5807322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BDD1-BB95-456E-ADC8-473E146EFB6F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57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441B8238-61B7-41A7-9D0C-A9A09573AD5E}"/>
              </a:ext>
            </a:extLst>
          </p:cNvPr>
          <p:cNvSpPr txBox="1"/>
          <p:nvPr/>
        </p:nvSpPr>
        <p:spPr>
          <a:xfrm>
            <a:off x="657225" y="707070"/>
            <a:ext cx="944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開啟一個全新的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檔，點擊「資料」欄位，找尋「從文字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/CSV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」來選擇剛下載的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BC3738B9-DD2C-4A70-8051-96D3B0F4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2" y="1156136"/>
            <a:ext cx="9688891" cy="5450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7BDEC0E-8298-44EB-B338-AE3497B62540}"/>
              </a:ext>
            </a:extLst>
          </p:cNvPr>
          <p:cNvSpPr/>
          <p:nvPr/>
        </p:nvSpPr>
        <p:spPr>
          <a:xfrm>
            <a:off x="3052617" y="1324312"/>
            <a:ext cx="249876" cy="167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A32FEE8-2480-4B8E-B36C-8228BD666268}"/>
              </a:ext>
            </a:extLst>
          </p:cNvPr>
          <p:cNvSpPr/>
          <p:nvPr/>
        </p:nvSpPr>
        <p:spPr>
          <a:xfrm>
            <a:off x="1820300" y="1464318"/>
            <a:ext cx="496772" cy="167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84E7-CF18-44CA-A56A-A092D084D848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50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2E329018-C5D2-4D73-9A36-2C66EC7B3F8F}"/>
              </a:ext>
            </a:extLst>
          </p:cNvPr>
          <p:cNvSpPr txBox="1"/>
          <p:nvPr/>
        </p:nvSpPr>
        <p:spPr>
          <a:xfrm>
            <a:off x="652139" y="7448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UTF-8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開啟，選擇載入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FD86A2B-EFD9-465E-9C91-2BA0EA5E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51" y="1193050"/>
            <a:ext cx="9640135" cy="50124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F74AB27-7219-4B09-87B3-02B961DCE5FB}"/>
              </a:ext>
            </a:extLst>
          </p:cNvPr>
          <p:cNvSpPr/>
          <p:nvPr/>
        </p:nvSpPr>
        <p:spPr>
          <a:xfrm>
            <a:off x="3950940" y="2307696"/>
            <a:ext cx="1260251" cy="284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0BFFA-8365-438D-85E3-D9A36933B300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0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2CE40B70-5FEA-41CB-A0E3-304E060B673D}"/>
              </a:ext>
            </a:extLst>
          </p:cNvPr>
          <p:cNvSpPr txBox="1"/>
          <p:nvPr/>
        </p:nvSpPr>
        <p:spPr>
          <a:xfrm>
            <a:off x="199200" y="200025"/>
            <a:ext cx="402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另存檔案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 UTF-8(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逗號分隔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018AFB4-E11D-4F2D-9B5C-4A6AC533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71" y="642021"/>
            <a:ext cx="9909257" cy="5573957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C241-9368-4B6F-84FE-4BF9308CE66A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2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201E2C8-006A-45D7-AABA-92117F40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418"/>
            <a:ext cx="12192000" cy="538668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E6ACAA7C-E432-4A89-92AD-1545AF02EBA3}"/>
              </a:ext>
            </a:extLst>
          </p:cNvPr>
          <p:cNvSpPr txBox="1"/>
          <p:nvPr/>
        </p:nvSpPr>
        <p:spPr>
          <a:xfrm>
            <a:off x="536552" y="7149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的新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D31F-6169-43FB-B88D-8A40BDE0F223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3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682EA6-63B7-456B-ACAB-90C44AED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資料集預處理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F409D6B-CB06-4C8F-A07C-7F91EE24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591A-6A1D-4706-B702-ED952CB32858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5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E688D70-0F07-4360-AB38-6CD4B4D9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" y="1618885"/>
            <a:ext cx="11090987" cy="490023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C869E1A8-FF1F-48CE-99B1-499EFFE89EDB}"/>
              </a:ext>
            </a:extLst>
          </p:cNvPr>
          <p:cNvSpPr txBox="1"/>
          <p:nvPr/>
        </p:nvSpPr>
        <p:spPr>
          <a:xfrm>
            <a:off x="650360" y="10516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刪除認為用不到的欄位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E2B0-8C6D-4865-A23E-1002D23F7957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5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67781207-B377-4448-9EB3-849D9A982C53}"/>
              </a:ext>
            </a:extLst>
          </p:cNvPr>
          <p:cNvSpPr txBox="1"/>
          <p:nvPr/>
        </p:nvSpPr>
        <p:spPr>
          <a:xfrm>
            <a:off x="1303716" y="891836"/>
            <a:ext cx="489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將各欄位標題進行更換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成英文，以免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1766F987-1A07-4D3D-BA78-AD01DB7A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16" y="1430843"/>
            <a:ext cx="8639274" cy="4447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81D0F52-04B5-492E-A705-2D8985CA30D1}"/>
              </a:ext>
            </a:extLst>
          </p:cNvPr>
          <p:cNvSpPr/>
          <p:nvPr/>
        </p:nvSpPr>
        <p:spPr>
          <a:xfrm>
            <a:off x="2404547" y="1528497"/>
            <a:ext cx="4177228" cy="252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E6FD-2B04-4085-81D9-2DB46AA0CE7C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6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18DCF970-DC76-4102-A5C3-1ED7A8D9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402" y="1024800"/>
            <a:ext cx="5020691" cy="542493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5C7E4D9D-B54E-40A9-834C-C5BE9EDE06C8}"/>
              </a:ext>
            </a:extLst>
          </p:cNvPr>
          <p:cNvSpPr txBox="1"/>
          <p:nvPr/>
        </p:nvSpPr>
        <p:spPr>
          <a:xfrm>
            <a:off x="736846" y="655468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」等等，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補齊空白處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CF5D-AA5A-432C-920E-3B2A33935FE2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050A7C1C-9050-4851-86CF-C3A6B48CAEB8}"/>
              </a:ext>
            </a:extLst>
          </p:cNvPr>
          <p:cNvSpPr txBox="1"/>
          <p:nvPr/>
        </p:nvSpPr>
        <p:spPr>
          <a:xfrm>
            <a:off x="4398608" y="5511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把數據傳換成文字分類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9B9E5C8-ED8E-4286-B0CF-B70E8EA2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97" y="961234"/>
            <a:ext cx="10602805" cy="56681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4E4CE8C-5659-4FF5-A3BE-336C78927B11}"/>
              </a:ext>
            </a:extLst>
          </p:cNvPr>
          <p:cNvSpPr/>
          <p:nvPr/>
        </p:nvSpPr>
        <p:spPr>
          <a:xfrm>
            <a:off x="6614597" y="1042722"/>
            <a:ext cx="2843728" cy="1567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31F8-D9C9-4B3A-9993-1DBB88909234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55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84425" y="2998306"/>
            <a:ext cx="6815669" cy="1515533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</a:rPr>
              <a:t>Part A: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zh-TW" sz="4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</a:endParaRPr>
          </a:p>
          <a:p>
            <a:r>
              <a:rPr lang="en-US" altLang="zh-TW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WEKA</a:t>
            </a:r>
            <a:r>
              <a:rPr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分類教學</a:t>
            </a:r>
            <a:endParaRPr lang="zh-TW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A6107-DC56-4FD6-89A7-7A3C6127C8E8}" type="datetime1">
              <a:rPr lang="zh-TW" altLang="en-US" smtClean="0"/>
              <a:t>2021/7/27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46" y="1655545"/>
            <a:ext cx="5303520" cy="1283496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9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DCE6A4F1-27DC-4E87-BB3E-F27DA7AA9638}"/>
              </a:ext>
            </a:extLst>
          </p:cNvPr>
          <p:cNvSpPr txBox="1"/>
          <p:nvPr/>
        </p:nvSpPr>
        <p:spPr>
          <a:xfrm>
            <a:off x="4772025" y="76200"/>
            <a:ext cx="257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找四分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數的公式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EEA777F-A00F-4369-AE0F-D36A3B3A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72" y="599680"/>
            <a:ext cx="9002381" cy="2829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5FE97E3-3490-49EE-AEB1-6CCA5614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3738370"/>
            <a:ext cx="9040487" cy="27531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819B699-4B86-4A45-BE14-28AFA7CC1D39}"/>
              </a:ext>
            </a:extLst>
          </p:cNvPr>
          <p:cNvSpPr/>
          <p:nvPr/>
        </p:nvSpPr>
        <p:spPr>
          <a:xfrm>
            <a:off x="3352800" y="599680"/>
            <a:ext cx="2209800" cy="257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5938A-F00D-46E4-95F9-DD60022F0BFA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45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60D78F7E-5D36-4C9B-9307-D7247166FB24}"/>
              </a:ext>
            </a:extLst>
          </p:cNvPr>
          <p:cNvSpPr txBox="1"/>
          <p:nvPr/>
        </p:nvSpPr>
        <p:spPr>
          <a:xfrm>
            <a:off x="952500" y="981075"/>
            <a:ext cx="5658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數的公式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=QUARTILE(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選定的資料欄位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,1)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數的公式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=QUARTILE(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選定的資料欄位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,2)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數的公式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=QUARTILE(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選定的資料欄位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,3)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55ED7-CCF1-42C2-884B-8D66BD15645E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7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77A49D6-7F7B-4B0A-92C9-052EB64CA848}"/>
              </a:ext>
            </a:extLst>
          </p:cNvPr>
          <p:cNvSpPr txBox="1"/>
          <p:nvPr/>
        </p:nvSpPr>
        <p:spPr>
          <a:xfrm>
            <a:off x="4476750" y="3429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定義各分位數值的含義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2B1A3AB4-499E-4AE2-BA48-C4DA0E98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1652339"/>
            <a:ext cx="8735644" cy="35533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0B3AD2-D69B-432E-88A8-7FDACCAD51CF}"/>
              </a:ext>
            </a:extLst>
          </p:cNvPr>
          <p:cNvSpPr/>
          <p:nvPr/>
        </p:nvSpPr>
        <p:spPr>
          <a:xfrm>
            <a:off x="7620094" y="1947597"/>
            <a:ext cx="2843728" cy="1567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6F73-398A-4178-AF44-CC6E505F8460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7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7AE476E0-09BD-4B1D-9000-2200F9A592FB}"/>
              </a:ext>
            </a:extLst>
          </p:cNvPr>
          <p:cNvSpPr txBox="1"/>
          <p:nvPr/>
        </p:nvSpPr>
        <p:spPr>
          <a:xfrm>
            <a:off x="4019550" y="276225"/>
            <a:ext cx="337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if-else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公式把數字轉換成文字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CAB2189-AEDB-4B4A-A3C2-906D4FCD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2281077"/>
            <a:ext cx="10964805" cy="2295845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AC32-C63D-4E26-BB63-E57B4C777266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80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E33BB3B9-907B-46BE-8328-B158D1E8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8" y="483632"/>
            <a:ext cx="11412543" cy="310558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427181F3-0EEA-4066-8BCC-FCA2F7CC7ED3}"/>
              </a:ext>
            </a:extLst>
          </p:cNvPr>
          <p:cNvSpPr txBox="1"/>
          <p:nvPr/>
        </p:nvSpPr>
        <p:spPr>
          <a:xfrm>
            <a:off x="4905375" y="11430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AQI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公式解釋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5E81588-1E4B-472F-9BC5-5E4B938B0536}"/>
              </a:ext>
            </a:extLst>
          </p:cNvPr>
          <p:cNvSpPr/>
          <p:nvPr/>
        </p:nvSpPr>
        <p:spPr>
          <a:xfrm>
            <a:off x="2051405" y="3589215"/>
            <a:ext cx="9209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IF(</a:t>
            </a:r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B2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&gt;=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$I$2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6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$J$2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,IF(</a:t>
            </a:r>
            <a:r>
              <a:rPr lang="zh-TW" altLang="en-US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B2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&lt;=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$I$4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$J$4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$J$3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E0D5B05-F653-484F-80CF-4D69447F22A8}"/>
              </a:ext>
            </a:extLst>
          </p:cNvPr>
          <p:cNvSpPr/>
          <p:nvPr/>
        </p:nvSpPr>
        <p:spPr>
          <a:xfrm>
            <a:off x="74449" y="4158734"/>
            <a:ext cx="12718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IF(</a:t>
            </a:r>
            <a:r>
              <a:rPr lang="zh-CN" altLang="en-US" sz="3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比較條件</a:t>
            </a:r>
            <a:r>
              <a:rPr lang="en-US" altLang="zh-CN" sz="3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&gt;=</a:t>
            </a:r>
            <a:r>
              <a:rPr lang="zh-CN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比較條件</a:t>
            </a:r>
            <a:r>
              <a:rPr lang="en-US" altLang="zh-CN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CN" altLang="en-US" sz="32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如果是正確輸出的值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CN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如果不正確輸出的值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E5C9FDE4-9FE1-4A2F-82D8-3F603A0F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280" y="5097840"/>
            <a:ext cx="5658640" cy="127652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813F-0011-4B93-9F40-53F6F8FBA7C1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5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490C8B04-A1A4-47F2-99AC-CA78F18305ED}"/>
              </a:ext>
            </a:extLst>
          </p:cNvPr>
          <p:cNvSpPr txBox="1"/>
          <p:nvPr/>
        </p:nvSpPr>
        <p:spPr>
          <a:xfrm>
            <a:off x="803099" y="989140"/>
            <a:ext cx="385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新建一個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的分析上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D8438A9-47C1-4BC2-9007-4C9CC9EB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240"/>
            <a:ext cx="12192000" cy="32795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BFAC141-71DE-41C7-AE44-A60607CA2114}"/>
              </a:ext>
            </a:extLst>
          </p:cNvPr>
          <p:cNvSpPr/>
          <p:nvPr/>
        </p:nvSpPr>
        <p:spPr>
          <a:xfrm>
            <a:off x="2828925" y="2886075"/>
            <a:ext cx="29051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30B8-FDB2-400D-A76C-151B76D35A5A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C78C2F0F-D0FE-4368-97F1-1834A981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200"/>
            <a:ext cx="12192000" cy="4281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B4EE2DD5-EC66-4392-B7D5-6BE23EB76974}"/>
              </a:ext>
            </a:extLst>
          </p:cNvPr>
          <p:cNvSpPr txBox="1"/>
          <p:nvPr/>
        </p:nvSpPr>
        <p:spPr>
          <a:xfrm>
            <a:off x="657099" y="738048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將要分析的欄位複製到新建的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715F5-4263-40DE-9714-2A53FDC03C09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73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6E472593-D8CF-4147-8F6A-A4480C4A9A56}"/>
              </a:ext>
            </a:extLst>
          </p:cNvPr>
          <p:cNvSpPr txBox="1"/>
          <p:nvPr/>
        </p:nvSpPr>
        <p:spPr>
          <a:xfrm>
            <a:off x="4387840" y="15979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能拿去做分類分析資料集的特性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44A750E-89AE-40B7-8B04-CEA1D636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496" y="980158"/>
            <a:ext cx="6506483" cy="39153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87BD954-7955-4592-B435-401A7A49616D}"/>
              </a:ext>
            </a:extLst>
          </p:cNvPr>
          <p:cNvSpPr/>
          <p:nvPr/>
        </p:nvSpPr>
        <p:spPr>
          <a:xfrm>
            <a:off x="4186683" y="1492670"/>
            <a:ext cx="962365" cy="302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31C8171-4272-4C1A-A814-87986C5B9C51}"/>
              </a:ext>
            </a:extLst>
          </p:cNvPr>
          <p:cNvSpPr txBox="1"/>
          <p:nvPr/>
        </p:nvSpPr>
        <p:spPr>
          <a:xfrm>
            <a:off x="3040496" y="5088395"/>
            <a:ext cx="416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不能有數字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欄位資料的類別要介於</a:t>
            </a:r>
            <a:r>
              <a:rPr lang="en-US" altLang="zh-CN" dirty="0"/>
              <a:t>2</a:t>
            </a:r>
            <a:r>
              <a:rPr lang="zh-CN" altLang="en-US" dirty="0"/>
              <a:t>個到</a:t>
            </a:r>
            <a:r>
              <a:rPr lang="en-US" altLang="zh-CN" dirty="0"/>
              <a:t>5</a:t>
            </a:r>
            <a:r>
              <a:rPr lang="zh-CN" altLang="en-US" dirty="0"/>
              <a:t>個分類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FCA3-A45E-404B-BE7C-F7DBF5633D2D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45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D9415DD-DB75-42EA-A8AD-012BAF11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BB2F06A-74A3-4832-8D1F-1A2215522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A998-6E8E-4103-8630-5726D504C5DC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9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2D283CF1-7B30-445D-B32A-04F94E9F1EA6}"/>
              </a:ext>
            </a:extLst>
          </p:cNvPr>
          <p:cNvSpPr txBox="1"/>
          <p:nvPr/>
        </p:nvSpPr>
        <p:spPr>
          <a:xfrm>
            <a:off x="4876800" y="114300"/>
            <a:ext cx="235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進行分類分析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F2B8686-5973-453E-A25C-4B9DAF49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406" y="1871433"/>
            <a:ext cx="4639322" cy="32865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B33EC6E-1AEE-47E6-8ED4-737FABBB4278}"/>
              </a:ext>
            </a:extLst>
          </p:cNvPr>
          <p:cNvSpPr/>
          <p:nvPr/>
        </p:nvSpPr>
        <p:spPr>
          <a:xfrm>
            <a:off x="6858001" y="2600324"/>
            <a:ext cx="1171574" cy="54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C7621091-D71B-4624-88EE-91F769F73C8D}"/>
              </a:ext>
            </a:extLst>
          </p:cNvPr>
          <p:cNvSpPr txBox="1"/>
          <p:nvPr/>
        </p:nvSpPr>
        <p:spPr>
          <a:xfrm>
            <a:off x="4733925" y="1190625"/>
            <a:ext cx="199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Explorer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B392-4B17-4AF2-9DC4-18E1A7B08B58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6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A12A6E-977A-410D-8CE6-191565F8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資料集下載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2A1B-6876-4662-ABC5-D8FF303E7F5E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4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B720455-AB64-41DC-BA7D-A6A77DB1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742629"/>
            <a:ext cx="7161290" cy="53727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8C70B4A-832A-48F3-AC88-D164B72701A2}"/>
              </a:ext>
            </a:extLst>
          </p:cNvPr>
          <p:cNvSpPr/>
          <p:nvPr/>
        </p:nvSpPr>
        <p:spPr>
          <a:xfrm>
            <a:off x="2009775" y="1133474"/>
            <a:ext cx="1085850" cy="342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CDA58410-1248-4353-8655-F24B63F02BA1}"/>
              </a:ext>
            </a:extLst>
          </p:cNvPr>
          <p:cNvSpPr txBox="1"/>
          <p:nvPr/>
        </p:nvSpPr>
        <p:spPr>
          <a:xfrm>
            <a:off x="4800600" y="514350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點擊左上角的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openfile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82AC-BBA9-41E8-A7C2-5B15D7A82471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0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F6E846A-48FD-4C57-AE69-F5097FDB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1814287"/>
            <a:ext cx="5896798" cy="322942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D2E1FFF-7524-4252-B067-C733CAFF0041}"/>
              </a:ext>
            </a:extLst>
          </p:cNvPr>
          <p:cNvSpPr/>
          <p:nvPr/>
        </p:nvSpPr>
        <p:spPr>
          <a:xfrm>
            <a:off x="3947701" y="3872139"/>
            <a:ext cx="2005423" cy="728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C2D3EC5-7701-43FE-BDFB-B733AFD80E86}"/>
              </a:ext>
            </a:extLst>
          </p:cNvPr>
          <p:cNvSpPr/>
          <p:nvPr/>
        </p:nvSpPr>
        <p:spPr>
          <a:xfrm>
            <a:off x="3319051" y="2876550"/>
            <a:ext cx="2005423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7EF81BC-7831-4F04-B0E4-8151D061201E}"/>
              </a:ext>
            </a:extLst>
          </p:cNvPr>
          <p:cNvSpPr/>
          <p:nvPr/>
        </p:nvSpPr>
        <p:spPr>
          <a:xfrm>
            <a:off x="7839077" y="4600574"/>
            <a:ext cx="619124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A9AD6C51-61B6-48B3-9E9F-83C32E11F87B}"/>
              </a:ext>
            </a:extLst>
          </p:cNvPr>
          <p:cNvSpPr txBox="1"/>
          <p:nvPr/>
        </p:nvSpPr>
        <p:spPr>
          <a:xfrm>
            <a:off x="5162550" y="9429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選擇分析檔案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3D4C-FECD-4D86-B764-D757DCABC7F3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6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0DD9AF-1F83-48C3-85E0-68D540B16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開啟檔案為亂碼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E36DB6A-234B-4382-9F55-77D87A3D2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開啟檔案為亂碼，才需進行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480C9-A4FF-4F04-B22E-828E43ADFDA7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9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6FD3045-B442-4564-A125-F7B38FC5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28" y="1215061"/>
            <a:ext cx="7315943" cy="551230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4CC9F526-434C-4AF5-8583-F1A21CCAA248}"/>
              </a:ext>
            </a:extLst>
          </p:cNvPr>
          <p:cNvSpPr txBox="1"/>
          <p:nvPr/>
        </p:nvSpPr>
        <p:spPr>
          <a:xfrm>
            <a:off x="892668" y="7712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如下圖所示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CD2A-BF93-4441-826F-F8B8C196754A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1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B25A02F7-8999-4137-9CF8-F7A78A9B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34" y="1093885"/>
            <a:ext cx="10372531" cy="561845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94651648-10C3-4204-AD61-127D541ADE24}"/>
              </a:ext>
            </a:extLst>
          </p:cNvPr>
          <p:cNvSpPr txBox="1"/>
          <p:nvPr/>
        </p:nvSpPr>
        <p:spPr>
          <a:xfrm>
            <a:off x="777258" y="724553"/>
            <a:ext cx="951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首先關閉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後，來到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的安裝位置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以下為預設位置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RunWeka.ini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複製到其他地方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62F6-10C8-477F-ABFF-E2C928580A8F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01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CC1BE182-5761-45BA-B64B-0C196A260922}"/>
              </a:ext>
            </a:extLst>
          </p:cNvPr>
          <p:cNvSpPr txBox="1"/>
          <p:nvPr/>
        </p:nvSpPr>
        <p:spPr>
          <a:xfrm>
            <a:off x="777258" y="724553"/>
            <a:ext cx="291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以記事本開啟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RunWeka.ini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5FE24AD-006C-4D39-85FF-D2EDE5ED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80" y="1201259"/>
            <a:ext cx="9803907" cy="551469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CC83-FC3F-46AA-A073-383C259AAB87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48AB1D9-298F-4E84-8880-F77A67A1A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06" y="1196003"/>
            <a:ext cx="6726873" cy="543117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DCED59AB-8771-49CB-B799-A66972C9DDFE}"/>
              </a:ext>
            </a:extLst>
          </p:cNvPr>
          <p:cNvSpPr txBox="1"/>
          <p:nvPr/>
        </p:nvSpPr>
        <p:spPr>
          <a:xfrm>
            <a:off x="777258" y="724553"/>
            <a:ext cx="355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fileEncoding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utf-8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後儲存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1412-BFD7-4D83-A3E2-8D03A5CFEDBE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5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51C4019-2DD3-40BF-9F4C-4D1243F0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7" y="1298359"/>
            <a:ext cx="9883806" cy="555964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8402990C-48E5-4D0F-8E3E-C13D550BC7AC}"/>
              </a:ext>
            </a:extLst>
          </p:cNvPr>
          <p:cNvSpPr txBox="1"/>
          <p:nvPr/>
        </p:nvSpPr>
        <p:spPr>
          <a:xfrm>
            <a:off x="777258" y="724553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複製回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的安裝位置，覆蓋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E03E-D1E9-4991-8394-B9A43AB5DBBA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9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80529BE-B1AF-4EE2-A948-A1C05748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08" y="1331629"/>
            <a:ext cx="7334605" cy="552637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EAD5361F-8A67-4B4E-83D1-43BF84F63FBE}"/>
              </a:ext>
            </a:extLst>
          </p:cNvPr>
          <p:cNvSpPr txBox="1"/>
          <p:nvPr/>
        </p:nvSpPr>
        <p:spPr>
          <a:xfrm>
            <a:off x="777258" y="724553"/>
            <a:ext cx="282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再次開啟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，正常顯示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3EE5-356D-4862-A1A8-E59E97351DDF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78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BB0F92DA-F377-4D77-94B7-BE05147F2C85}"/>
              </a:ext>
            </a:extLst>
          </p:cNvPr>
          <p:cNvSpPr txBox="1"/>
          <p:nvPr/>
        </p:nvSpPr>
        <p:spPr>
          <a:xfrm>
            <a:off x="777258" y="724553"/>
            <a:ext cx="9766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附註，如果先前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打開時沒亂碼，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開啟有亂碼，那也有可能你的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檔不是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utf-8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可將其改成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試試。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83E4827-AF6A-4367-8F08-2E19C669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6" y="1567387"/>
            <a:ext cx="6365847" cy="5139691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75D7D-E2A7-4F38-ACE5-4F4606014EA1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31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53D0E84-5DC8-4108-AF8B-8AACAD7F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008"/>
            <a:ext cx="12192000" cy="56052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19A33BD-70A7-464A-8B70-EFCD2D065D12}"/>
              </a:ext>
            </a:extLst>
          </p:cNvPr>
          <p:cNvSpPr/>
          <p:nvPr/>
        </p:nvSpPr>
        <p:spPr>
          <a:xfrm>
            <a:off x="0" y="567777"/>
            <a:ext cx="6441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資料集下載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https://data.gov.tw/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，選擇你感興趣的資料類型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571A32C-B871-4079-A75C-EB2811056125}"/>
              </a:ext>
            </a:extLst>
          </p:cNvPr>
          <p:cNvSpPr/>
          <p:nvPr/>
        </p:nvSpPr>
        <p:spPr>
          <a:xfrm>
            <a:off x="1988598" y="3906174"/>
            <a:ext cx="8123067" cy="2592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17CFB-0867-4DE8-8834-8D804DB26834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6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B6B194B-DAF7-49B7-8B74-96BE8BC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17DE7C0B-47FF-4468-BD9F-99CF1C9DF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748C-BA61-4029-8D27-769819496727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5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04FE76E-310D-4559-BB2E-CFDF5C1B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21" y="1000125"/>
            <a:ext cx="7426136" cy="55530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ABFBE0F2-EAFF-4D50-B754-43DD3875A0F4}"/>
              </a:ext>
            </a:extLst>
          </p:cNvPr>
          <p:cNvSpPr txBox="1"/>
          <p:nvPr/>
        </p:nvSpPr>
        <p:spPr>
          <a:xfrm>
            <a:off x="4849505" y="3048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成功讀取資料集的畫面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54E3-E5A5-437C-8731-2BE4A8BB5707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28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34D79692-0C7D-411B-B6DB-8CBE27C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32" y="1028700"/>
            <a:ext cx="7426136" cy="55530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6D733196-769D-468E-B6CB-B45E96E7BB19}"/>
              </a:ext>
            </a:extLst>
          </p:cNvPr>
          <p:cNvSpPr txBox="1"/>
          <p:nvPr/>
        </p:nvSpPr>
        <p:spPr>
          <a:xfrm>
            <a:off x="4612227" y="573905"/>
            <a:ext cx="376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Classify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按鈕開始進行分類分析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525A358-C513-401B-A306-4EF4094C04EB}"/>
              </a:ext>
            </a:extLst>
          </p:cNvPr>
          <p:cNvSpPr/>
          <p:nvPr/>
        </p:nvSpPr>
        <p:spPr>
          <a:xfrm>
            <a:off x="3042826" y="1228725"/>
            <a:ext cx="490949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65D1-558A-4523-9026-5594F5FAC68C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6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E4567C1E-8D34-4E88-BC0E-3FAB4111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2" y="652373"/>
            <a:ext cx="9593014" cy="128605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471585B-7213-4208-9874-91D8340D68D2}"/>
              </a:ext>
            </a:extLst>
          </p:cNvPr>
          <p:cNvSpPr/>
          <p:nvPr/>
        </p:nvSpPr>
        <p:spPr>
          <a:xfrm>
            <a:off x="1485256" y="1490542"/>
            <a:ext cx="681449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1834BE0-8DF0-4B67-90D5-2EB7B85E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6" y="2014207"/>
            <a:ext cx="9221487" cy="473458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3992B75-BB26-46FE-9006-C7D7CFE3FDCA}"/>
              </a:ext>
            </a:extLst>
          </p:cNvPr>
          <p:cNvSpPr/>
          <p:nvPr/>
        </p:nvSpPr>
        <p:spPr>
          <a:xfrm>
            <a:off x="2199810" y="4833817"/>
            <a:ext cx="681449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0DD45921-3400-4440-A2CF-9DDA6F83BC22}"/>
              </a:ext>
            </a:extLst>
          </p:cNvPr>
          <p:cNvSpPr txBox="1"/>
          <p:nvPr/>
        </p:nvSpPr>
        <p:spPr>
          <a:xfrm>
            <a:off x="3017912" y="57659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J48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演算法進行分類分析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0A81-E651-4BA0-953C-F3C5E02C159B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6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78A1E25F-1024-4986-9FC1-DBA6D455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014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08C83B7-BA8C-4C16-A483-65F75243D70B}"/>
              </a:ext>
            </a:extLst>
          </p:cNvPr>
          <p:cNvSpPr/>
          <p:nvPr/>
        </p:nvSpPr>
        <p:spPr>
          <a:xfrm>
            <a:off x="151935" y="1871542"/>
            <a:ext cx="2267415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EFA4D50-976A-42EA-B847-9620EBEFF8DF}"/>
              </a:ext>
            </a:extLst>
          </p:cNvPr>
          <p:cNvSpPr/>
          <p:nvPr/>
        </p:nvSpPr>
        <p:spPr>
          <a:xfrm>
            <a:off x="0" y="2833566"/>
            <a:ext cx="2609850" cy="44303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32921F0A-6B7A-4BE1-AB6B-5E752B765D51}"/>
              </a:ext>
            </a:extLst>
          </p:cNvPr>
          <p:cNvSpPr/>
          <p:nvPr/>
        </p:nvSpPr>
        <p:spPr>
          <a:xfrm>
            <a:off x="1" y="3276599"/>
            <a:ext cx="1333500" cy="323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1D019A1-91E0-40A0-A9AE-4658481ACE22}"/>
              </a:ext>
            </a:extLst>
          </p:cNvPr>
          <p:cNvSpPr txBox="1"/>
          <p:nvPr/>
        </p:nvSpPr>
        <p:spPr>
          <a:xfrm>
            <a:off x="3381375" y="2408751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紅色的框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是交叉驗證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使用預設值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藍色的框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選擇要作為分析依據的資料集欄位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黃色的框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開始分析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F9A3-3B55-4414-80E0-DD7B041EB6C8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52307CF-8CF3-4299-8B29-40D2461A3733}"/>
              </a:ext>
            </a:extLst>
          </p:cNvPr>
          <p:cNvSpPr txBox="1"/>
          <p:nvPr/>
        </p:nvSpPr>
        <p:spPr>
          <a:xfrm>
            <a:off x="5080337" y="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解讀分類分析結果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F63767B-4117-4A8F-A54F-B37131797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4" y="680890"/>
            <a:ext cx="9225291" cy="2585528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xmlns="" id="{A419A56E-BF21-4FC5-8BA1-EBDF33558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481194"/>
              </p:ext>
            </p:extLst>
          </p:nvPr>
        </p:nvGraphicFramePr>
        <p:xfrm>
          <a:off x="508000" y="3672416"/>
          <a:ext cx="9855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627">
                  <a:extLst>
                    <a:ext uri="{9D8B030D-6E8A-4147-A177-3AD203B41FA5}">
                      <a16:colId xmlns:a16="http://schemas.microsoft.com/office/drawing/2014/main" xmlns="" val="4235544169"/>
                    </a:ext>
                  </a:extLst>
                </a:gridCol>
                <a:gridCol w="2933462">
                  <a:extLst>
                    <a:ext uri="{9D8B030D-6E8A-4147-A177-3AD203B41FA5}">
                      <a16:colId xmlns:a16="http://schemas.microsoft.com/office/drawing/2014/main" xmlns="" val="826079130"/>
                    </a:ext>
                  </a:extLst>
                </a:gridCol>
                <a:gridCol w="5401111">
                  <a:extLst>
                    <a:ext uri="{9D8B030D-6E8A-4147-A177-3AD203B41FA5}">
                      <a16:colId xmlns:a16="http://schemas.microsoft.com/office/drawing/2014/main" xmlns="" val="158196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英文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內容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1058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Scheme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使用分類分析演算法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Weka.classifiers.trees.J48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–C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0.25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–M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958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Relation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資料集名稱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AQI(</a:t>
                      </a:r>
                      <a:r>
                        <a:rPr lang="zh-CN" altLang="en-US" dirty="0"/>
                        <a:t>分類分析</a:t>
                      </a:r>
                      <a:r>
                        <a:rPr lang="en-US" altLang="zh-CN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3675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Instances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資料集筆數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</a:t>
                      </a:r>
                      <a:r>
                        <a:rPr lang="zh-CN" altLang="en-US" dirty="0"/>
                        <a:t>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89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Attributes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資料集欄位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r>
                        <a:rPr lang="zh-CN" altLang="en-US" dirty="0"/>
                        <a:t>、縣市、</a:t>
                      </a:r>
                      <a:r>
                        <a:rPr lang="en-US" altLang="zh-CN" dirty="0"/>
                        <a:t>AQI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PM2.5</a:t>
                      </a:r>
                      <a:r>
                        <a:rPr lang="zh-CN" altLang="en-US" dirty="0"/>
                        <a:t>、空氣污染指標物、環境狀態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75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Test mode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測試模式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10-fold cross-validation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7733907"/>
                  </a:ext>
                </a:extLst>
              </a:tr>
            </a:tbl>
          </a:graphicData>
        </a:graphic>
      </p:graphicFrame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2CEC-78D6-4235-944F-83E87FB27517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09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498CFDC-06C1-4C3B-B8E2-B3AC245D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48" y="266505"/>
            <a:ext cx="4124551" cy="3542261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xmlns="" id="{CFE65E7C-EE6A-4EDE-B71D-1E49EC267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23596"/>
              </p:ext>
            </p:extLst>
          </p:nvPr>
        </p:nvGraphicFramePr>
        <p:xfrm>
          <a:off x="898525" y="465349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94291568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8858018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37524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中文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913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Leaves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葉節點的數量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1673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Size of tree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樹節點的數量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914749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08E5-4CE4-436E-9478-D56B0BBDC90F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0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55F8B1A-7DF1-4393-AD36-CF6476D7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95276"/>
            <a:ext cx="9429750" cy="300526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xmlns="" id="{D537ED25-F8CB-4DEF-9D13-E63E629AA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102268"/>
              </p:ext>
            </p:extLst>
          </p:nvPr>
        </p:nvGraphicFramePr>
        <p:xfrm>
          <a:off x="400050" y="3167591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675">
                  <a:extLst>
                    <a:ext uri="{9D8B030D-6E8A-4147-A177-3AD203B41FA5}">
                      <a16:colId xmlns:a16="http://schemas.microsoft.com/office/drawing/2014/main" xmlns="" val="672152156"/>
                    </a:ext>
                  </a:extLst>
                </a:gridCol>
                <a:gridCol w="2303991">
                  <a:extLst>
                    <a:ext uri="{9D8B030D-6E8A-4147-A177-3AD203B41FA5}">
                      <a16:colId xmlns:a16="http://schemas.microsoft.com/office/drawing/2014/main" xmlns="" val="142439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3975306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英文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內容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8336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Correctly Classified Instances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正確分類的實例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73(90.1235%)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921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Incorrectly Classified Instances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錯誤分類的實例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8(9.8765%)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986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Kappa statistic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Kappa</a:t>
                      </a:r>
                      <a:r>
                        <a:rPr lang="zh-CN" altLang="en-US" dirty="0"/>
                        <a:t>統計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0.8464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4649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Mean absolute error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平均絕對誤差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0.00824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017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Root mean squared error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均方根誤差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0.2053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923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Relative absolute error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相對絕對誤差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19.519%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451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Root relative squared error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相對均方根誤差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44.695</a:t>
                      </a:r>
                      <a:r>
                        <a:rPr lang="en-US" altLang="zh-CN" dirty="0"/>
                        <a:t>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449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Total Number of Instances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實例總數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55255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4A52-86CE-4CB1-9879-F35B93C6ED9A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18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0DC82B9F-12FB-4C22-B846-082025C2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86" y="1080983"/>
            <a:ext cx="7535327" cy="149563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28E639B0-B506-43B0-A44C-AA71B5E86B4E}"/>
              </a:ext>
            </a:extLst>
          </p:cNvPr>
          <p:cNvSpPr txBox="1"/>
          <p:nvPr/>
        </p:nvSpPr>
        <p:spPr>
          <a:xfrm>
            <a:off x="4469620" y="64497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按類別的詳細準確性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xmlns="" id="{96D728D9-1730-4480-AE3C-A4435691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72758"/>
              </p:ext>
            </p:extLst>
          </p:nvPr>
        </p:nvGraphicFramePr>
        <p:xfrm>
          <a:off x="1402288" y="2719916"/>
          <a:ext cx="81280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7844143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68869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英文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中文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19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TP Rate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真陽性率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343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 Rate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假陽性率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826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查準率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7700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查全率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991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度量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269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MCC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Matthews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相關係數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835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ROC Area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接受者操作特征曲線下面 積 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527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PRC Area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查准率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查全率曲線下面積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137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類別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9969928"/>
                  </a:ext>
                </a:extLst>
              </a:tr>
            </a:tbl>
          </a:graphicData>
        </a:graphic>
      </p:graphicFrame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3414-CD10-454F-8204-4B3DDBD1E27B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2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1ADFCD2-4B2F-47D3-BB98-D442455AB001}"/>
              </a:ext>
            </a:extLst>
          </p:cNvPr>
          <p:cNvSpPr txBox="1"/>
          <p:nvPr/>
        </p:nvSpPr>
        <p:spPr>
          <a:xfrm>
            <a:off x="704296" y="74886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Confusion Matrix(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混淆矩陣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D93468A-8A32-4DC0-AB5E-4D7F32E2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1" y="1835856"/>
            <a:ext cx="10345874" cy="3764844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EA24-7992-4DDE-9366-CE06BCE3FC56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2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031D007-16C2-4FEB-BD0D-FD27F6CB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62" y="1322720"/>
            <a:ext cx="8793285" cy="487835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1CFD8709-29FA-403D-999C-BECB6D427E58}"/>
              </a:ext>
            </a:extLst>
          </p:cNvPr>
          <p:cNvSpPr txBox="1"/>
          <p:nvPr/>
        </p:nvSpPr>
        <p:spPr>
          <a:xfrm>
            <a:off x="5426586" y="887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4B612C20-EE4E-48DF-AB25-453537791787}"/>
              </a:ext>
            </a:extLst>
          </p:cNvPr>
          <p:cNvSpPr txBox="1"/>
          <p:nvPr/>
        </p:nvSpPr>
        <p:spPr>
          <a:xfrm>
            <a:off x="592508" y="834500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檔案格式選擇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，點擊下方的篩選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30BDD33-DECE-4B9D-88E5-D005D8AE6D60}"/>
              </a:ext>
            </a:extLst>
          </p:cNvPr>
          <p:cNvSpPr/>
          <p:nvPr/>
        </p:nvSpPr>
        <p:spPr>
          <a:xfrm>
            <a:off x="3114629" y="4927106"/>
            <a:ext cx="541538" cy="19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3F0F-3402-432B-8E26-C7A9687A9307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4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E9910A92-30B1-46B1-BC6B-4F93E646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7" y="118668"/>
            <a:ext cx="7459116" cy="564911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5C7D3CBB-0B1E-458B-878B-56A0C352384A}"/>
              </a:ext>
            </a:extLst>
          </p:cNvPr>
          <p:cNvSpPr txBox="1"/>
          <p:nvPr/>
        </p:nvSpPr>
        <p:spPr>
          <a:xfrm>
            <a:off x="9582150" y="118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決策規則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BE36656-4BDB-419B-B6CA-5FECC5123CB2}"/>
              </a:ext>
            </a:extLst>
          </p:cNvPr>
          <p:cNvSpPr txBox="1"/>
          <p:nvPr/>
        </p:nvSpPr>
        <p:spPr>
          <a:xfrm>
            <a:off x="7568133" y="609600"/>
            <a:ext cx="46238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空氣污染指標物無任何顆粒的時候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環境狀態良好。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空氣污染指標物有細懸浮微粒且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AQI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是正常的時候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環境狀態普通。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空氣污染指標物有細懸浮微粒且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AQI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是骯髒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環境狀態是對敏感族群不健康。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空氣污染指標物有細懸浮微粒且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AQI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是清晰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環境狀態是普通。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空氣污染指標物是臭氧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環境狀態是普通。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空氣污染指標物有懸浮微粒的時候環境狀態是普通。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174-3039-4FD9-8023-ECAB329747B7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67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B6B194B-DAF7-49B7-8B74-96BE8BCF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432" y="1869131"/>
            <a:ext cx="8158688" cy="182251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</a:rPr>
              <a:t>Part B: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17DE7C0B-47FF-4468-BD9F-99CF1C9DF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9011" y="4279188"/>
            <a:ext cx="8158690" cy="954547"/>
          </a:xfrm>
        </p:spPr>
        <p:txBody>
          <a:bodyPr>
            <a:normAutofit/>
          </a:bodyPr>
          <a:lstStyle/>
          <a:p>
            <a:r>
              <a:rPr lang="en-US" altLang="zh-TW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zh-TW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908E-7384-4BF6-A8A1-0BAA7AE7513D}" type="datetime1">
              <a:rPr lang="zh-TW" altLang="en-US" smtClean="0"/>
              <a:t>2021/7/27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4" y="906605"/>
            <a:ext cx="6332199" cy="1925053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5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9B51828E-6D0A-4695-B832-EA2ACCB4718D}"/>
              </a:ext>
            </a:extLst>
          </p:cNvPr>
          <p:cNvSpPr txBox="1"/>
          <p:nvPr/>
        </p:nvSpPr>
        <p:spPr>
          <a:xfrm>
            <a:off x="3492008" y="80761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能拿去做分群資料集的特性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04798D9E-2412-4E57-B19E-8EF3E42F5CEA}"/>
              </a:ext>
            </a:extLst>
          </p:cNvPr>
          <p:cNvSpPr txBox="1"/>
          <p:nvPr/>
        </p:nvSpPr>
        <p:spPr>
          <a:xfrm>
            <a:off x="2036313" y="3937376"/>
            <a:ext cx="45384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分群的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，如農作物的產量、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空氣品質的好壞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等等，可用來評估整體好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壞的欄位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其餘欄位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B59E053-DE45-47F5-A34D-8022E3A2D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833" y="745596"/>
            <a:ext cx="2915057" cy="51537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9407380-3D3A-4F47-82CA-E7169A788796}"/>
              </a:ext>
            </a:extLst>
          </p:cNvPr>
          <p:cNvSpPr/>
          <p:nvPr/>
        </p:nvSpPr>
        <p:spPr>
          <a:xfrm>
            <a:off x="7904110" y="745596"/>
            <a:ext cx="818663" cy="5153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79181-0034-47F6-B9E4-673B8A7425EC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0B681231-CF51-4F39-AC4D-C05D136D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814159"/>
            <a:ext cx="6715449" cy="47200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BB334D6-C25B-48A6-9955-0E00177CA3BC}"/>
              </a:ext>
            </a:extLst>
          </p:cNvPr>
          <p:cNvSpPr/>
          <p:nvPr/>
        </p:nvSpPr>
        <p:spPr>
          <a:xfrm>
            <a:off x="7371885" y="1919167"/>
            <a:ext cx="1657815" cy="700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C07B-3990-4776-AF6D-D6ABE5BBBC13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8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B720455-AB64-41DC-BA7D-A6A77DB1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742629"/>
            <a:ext cx="7161290" cy="53727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8C70B4A-832A-48F3-AC88-D164B72701A2}"/>
              </a:ext>
            </a:extLst>
          </p:cNvPr>
          <p:cNvSpPr/>
          <p:nvPr/>
        </p:nvSpPr>
        <p:spPr>
          <a:xfrm>
            <a:off x="2009775" y="1133474"/>
            <a:ext cx="1085850" cy="342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CDA58410-1248-4353-8655-F24B63F02BA1}"/>
              </a:ext>
            </a:extLst>
          </p:cNvPr>
          <p:cNvSpPr txBox="1"/>
          <p:nvPr/>
        </p:nvSpPr>
        <p:spPr>
          <a:xfrm>
            <a:off x="4543425" y="457200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點擊左上角的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openfile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028D-2442-4E6F-B92E-467B06088F45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9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23D7547-637D-4B2C-AD8A-F4DB0575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1714260"/>
            <a:ext cx="5963482" cy="3429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C206535-552C-43DC-8210-DA9B5ACEC984}"/>
              </a:ext>
            </a:extLst>
          </p:cNvPr>
          <p:cNvSpPr/>
          <p:nvPr/>
        </p:nvSpPr>
        <p:spPr>
          <a:xfrm>
            <a:off x="3257086" y="2509717"/>
            <a:ext cx="1400640" cy="243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A120738-1A9A-4714-8622-0F3B7419D33A}"/>
              </a:ext>
            </a:extLst>
          </p:cNvPr>
          <p:cNvSpPr/>
          <p:nvPr/>
        </p:nvSpPr>
        <p:spPr>
          <a:xfrm>
            <a:off x="3957406" y="3824167"/>
            <a:ext cx="2138594" cy="700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F28F7DAE-81F1-434E-9869-8F1CD5E6BE03}"/>
              </a:ext>
            </a:extLst>
          </p:cNvPr>
          <p:cNvSpPr txBox="1"/>
          <p:nvPr/>
        </p:nvSpPr>
        <p:spPr>
          <a:xfrm>
            <a:off x="4048125" y="74295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選擇需要進行分群分析的檔案並開啟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A6F6-9AEC-4272-A997-0B43EE011105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4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78BEF69-1363-4241-B916-43301637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0" y="1428750"/>
            <a:ext cx="9072000" cy="54292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FEE91396-5F43-4C4A-98F6-7C9C01EAB52D}"/>
              </a:ext>
            </a:extLst>
          </p:cNvPr>
          <p:cNvSpPr txBox="1"/>
          <p:nvPr/>
        </p:nvSpPr>
        <p:spPr>
          <a:xfrm>
            <a:off x="5149142" y="71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匯入資料集成功的畫面</a:t>
            </a:r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FF03C-8948-498A-BEC4-FDC452EAEAAA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9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A13BCE5-63F2-44C6-9E29-D9EE5B6A8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98" y="905738"/>
            <a:ext cx="7330004" cy="55141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F2CA55D-EBFE-49A9-BA49-BA2233F0B4A0}"/>
              </a:ext>
            </a:extLst>
          </p:cNvPr>
          <p:cNvSpPr/>
          <p:nvPr/>
        </p:nvSpPr>
        <p:spPr>
          <a:xfrm>
            <a:off x="3500205" y="1087903"/>
            <a:ext cx="524339" cy="243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767F3F7-CD9D-4AF2-BAA0-D3488A01377F}"/>
              </a:ext>
            </a:extLst>
          </p:cNvPr>
          <p:cNvSpPr/>
          <p:nvPr/>
        </p:nvSpPr>
        <p:spPr>
          <a:xfrm>
            <a:off x="2733211" y="2795822"/>
            <a:ext cx="2058328" cy="243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F277DBB0-85E6-4141-8974-E558BD4F6991}"/>
              </a:ext>
            </a:extLst>
          </p:cNvPr>
          <p:cNvSpPr txBox="1"/>
          <p:nvPr/>
        </p:nvSpPr>
        <p:spPr>
          <a:xfrm>
            <a:off x="3951342" y="438150"/>
            <a:ext cx="428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選擇</a:t>
            </a:r>
            <a:r>
              <a:rPr lang="en-US" altLang="zh-CN" dirty="0"/>
              <a:t>Cluster</a:t>
            </a:r>
            <a:r>
              <a:rPr lang="zh-CN" altLang="en-US" dirty="0"/>
              <a:t>的</a:t>
            </a:r>
            <a:r>
              <a:rPr lang="en-US" altLang="zh-CN" dirty="0" err="1"/>
              <a:t>SimpleKmeans</a:t>
            </a:r>
            <a:r>
              <a:rPr lang="zh-CN" altLang="en-US" dirty="0"/>
              <a:t>進行分群分析</a:t>
            </a: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3EF6-D436-4991-A351-2DA7AE0C6708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1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9BD6238-CA03-4C1C-B156-FBD60D82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14" y="2042919"/>
            <a:ext cx="9650172" cy="27721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C8AC881-9ADB-4A0F-8248-3C17FE7B5BD2}"/>
              </a:ext>
            </a:extLst>
          </p:cNvPr>
          <p:cNvSpPr/>
          <p:nvPr/>
        </p:nvSpPr>
        <p:spPr>
          <a:xfrm>
            <a:off x="2142661" y="2872022"/>
            <a:ext cx="8401514" cy="385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C9FBF8B6-973D-4725-8A1D-5ADFE7F0D357}"/>
              </a:ext>
            </a:extLst>
          </p:cNvPr>
          <p:cNvSpPr txBox="1"/>
          <p:nvPr/>
        </p:nvSpPr>
        <p:spPr>
          <a:xfrm>
            <a:off x="4686300" y="933450"/>
            <a:ext cx="395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點擊</a:t>
            </a:r>
            <a:r>
              <a:rPr lang="en-US" altLang="zh-CN" dirty="0" err="1"/>
              <a:t>SimplesKmeans</a:t>
            </a:r>
            <a:r>
              <a:rPr lang="zh-CN" altLang="en-US" dirty="0"/>
              <a:t>修改需要分多少群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9A69-AF57-4C61-87A4-4A6C0ACC9A1C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13E155A5-CA51-43E2-A477-6DCAFE5D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26" y="0"/>
            <a:ext cx="3859547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FB27756-F8C9-408B-B72D-9006C0DA6F65}"/>
              </a:ext>
            </a:extLst>
          </p:cNvPr>
          <p:cNvSpPr/>
          <p:nvPr/>
        </p:nvSpPr>
        <p:spPr>
          <a:xfrm>
            <a:off x="5543550" y="5062772"/>
            <a:ext cx="2482223" cy="280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D60233-76E7-4C09-8959-60952AB7B356}"/>
              </a:ext>
            </a:extLst>
          </p:cNvPr>
          <p:cNvSpPr txBox="1"/>
          <p:nvPr/>
        </p:nvSpPr>
        <p:spPr>
          <a:xfrm>
            <a:off x="1589196" y="79325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紅框為要分幾群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D7DE-AB8E-4ADE-85F4-A6143ED5AE0D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9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6DEFEAB6-50F9-41A3-BC24-71C3134F6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39" y="740518"/>
            <a:ext cx="9431045" cy="52427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2ACC72B3-FEE8-400F-A092-830B953B2A1C}"/>
              </a:ext>
            </a:extLst>
          </p:cNvPr>
          <p:cNvSpPr txBox="1"/>
          <p:nvPr/>
        </p:nvSpPr>
        <p:spPr>
          <a:xfrm>
            <a:off x="133165" y="177554"/>
            <a:ext cx="537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想要下載的資料集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按鈕下載資料集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2F4778F-22F8-4A27-9637-F5C1AC976ED4}"/>
              </a:ext>
            </a:extLst>
          </p:cNvPr>
          <p:cNvSpPr/>
          <p:nvPr/>
        </p:nvSpPr>
        <p:spPr>
          <a:xfrm>
            <a:off x="4022399" y="3999211"/>
            <a:ext cx="460824" cy="25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7E96-2AF3-4FE7-B7D5-1D1305940C75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3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7D75634-C1BB-415B-9892-F8B7A273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301" y="0"/>
            <a:ext cx="3841397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EC34C02-20C7-497D-A590-BE995A7FDA41}"/>
              </a:ext>
            </a:extLst>
          </p:cNvPr>
          <p:cNvSpPr/>
          <p:nvPr/>
        </p:nvSpPr>
        <p:spPr>
          <a:xfrm>
            <a:off x="5543550" y="5062772"/>
            <a:ext cx="2482223" cy="280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896B500-96E3-4DE2-ACDA-4B4471A34D57}"/>
              </a:ext>
            </a:extLst>
          </p:cNvPr>
          <p:cNvSpPr/>
          <p:nvPr/>
        </p:nvSpPr>
        <p:spPr>
          <a:xfrm>
            <a:off x="6120772" y="6577247"/>
            <a:ext cx="956303" cy="280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DE1D20FE-4426-4048-A226-E805CEC4B892}"/>
              </a:ext>
            </a:extLst>
          </p:cNvPr>
          <p:cNvSpPr txBox="1"/>
          <p:nvPr/>
        </p:nvSpPr>
        <p:spPr>
          <a:xfrm>
            <a:off x="692552" y="72223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由於目標欄位有「良好、普通、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不健康」三群，故分三群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3F8A9-2AA7-4401-9A4D-47CE2DC9635B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0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C83451C6-9A7A-4205-8ADD-D5D22CFE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26" y="0"/>
            <a:ext cx="3045997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8F8A31F-455F-4B4F-B3D4-0E1849418332}"/>
              </a:ext>
            </a:extLst>
          </p:cNvPr>
          <p:cNvSpPr/>
          <p:nvPr/>
        </p:nvSpPr>
        <p:spPr>
          <a:xfrm>
            <a:off x="467726" y="2171700"/>
            <a:ext cx="2482223" cy="466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B4D85-9D5C-43AE-AD51-DD9F5D759804}"/>
              </a:ext>
            </a:extLst>
          </p:cNvPr>
          <p:cNvSpPr/>
          <p:nvPr/>
        </p:nvSpPr>
        <p:spPr>
          <a:xfrm>
            <a:off x="467726" y="3288623"/>
            <a:ext cx="1657583" cy="280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57C72583-DFBC-4698-857A-D54D4DC918AA}"/>
              </a:ext>
            </a:extLst>
          </p:cNvPr>
          <p:cNvSpPr txBox="1"/>
          <p:nvPr/>
        </p:nvSpPr>
        <p:spPr>
          <a:xfrm>
            <a:off x="3870757" y="79325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選擇目標欄位，需為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文字型態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FAE7-829A-4710-85F6-B7F27C1C2446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7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1944A58A-F6EE-4543-AFC4-B6DD7A8A4761}"/>
              </a:ext>
            </a:extLst>
          </p:cNvPr>
          <p:cNvSpPr txBox="1"/>
          <p:nvPr/>
        </p:nvSpPr>
        <p:spPr>
          <a:xfrm>
            <a:off x="3346476" y="552692"/>
            <a:ext cx="212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解讀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2B10BF9-0E7D-4773-86A7-807420BE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6" y="952400"/>
            <a:ext cx="4401164" cy="14098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AA2FB027-1B42-4104-A77C-D97BAC5E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72" y="2659617"/>
            <a:ext cx="4372585" cy="386769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xmlns="" id="{C26CEE18-1ED9-499D-B48D-F047FAF1BD39}"/>
              </a:ext>
            </a:extLst>
          </p:cNvPr>
          <p:cNvCxnSpPr>
            <a:cxnSpLocks/>
          </p:cNvCxnSpPr>
          <p:nvPr/>
        </p:nvCxnSpPr>
        <p:spPr>
          <a:xfrm>
            <a:off x="4333875" y="1643062"/>
            <a:ext cx="1295093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5C47674A-3F84-4EB9-8A48-1186CBD66235}"/>
              </a:ext>
            </a:extLst>
          </p:cNvPr>
          <p:cNvSpPr txBox="1"/>
          <p:nvPr/>
        </p:nvSpPr>
        <p:spPr>
          <a:xfrm>
            <a:off x="5628968" y="523727"/>
            <a:ext cx="6420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成立第一個分群的條件是當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AQI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66.1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成立第二個分群的條件是當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AQI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16.1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9.1351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成立第二個分群的條件是當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AQI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99.1765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36.8529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8BE0C99-D08D-4035-A78A-6D79B8EB87FB}"/>
              </a:ext>
            </a:extLst>
          </p:cNvPr>
          <p:cNvSpPr/>
          <p:nvPr/>
        </p:nvSpPr>
        <p:spPr>
          <a:xfrm>
            <a:off x="1085850" y="5000625"/>
            <a:ext cx="381000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D61CB19-8C53-4DED-B977-28E7A52AEAC4}"/>
              </a:ext>
            </a:extLst>
          </p:cNvPr>
          <p:cNvSpPr/>
          <p:nvPr/>
        </p:nvSpPr>
        <p:spPr>
          <a:xfrm>
            <a:off x="752172" y="5372100"/>
            <a:ext cx="2105328" cy="733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84A9BBC-097B-4289-A576-4B1A9B486ED5}"/>
              </a:ext>
            </a:extLst>
          </p:cNvPr>
          <p:cNvSpPr/>
          <p:nvPr/>
        </p:nvSpPr>
        <p:spPr>
          <a:xfrm>
            <a:off x="752172" y="6105525"/>
            <a:ext cx="4210353" cy="297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407C0439-EFF0-4BDA-8C6F-1422035A97F5}"/>
              </a:ext>
            </a:extLst>
          </p:cNvPr>
          <p:cNvSpPr txBox="1"/>
          <p:nvPr/>
        </p:nvSpPr>
        <p:spPr>
          <a:xfrm>
            <a:off x="6324600" y="5323790"/>
            <a:ext cx="3836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不正確的分群百分比是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24.6914%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正確的分群百分比是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75.3086%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xmlns="" id="{48BD2C8A-6DE1-48EE-A1CD-9DC32598807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2857500" y="5646956"/>
            <a:ext cx="3467100" cy="91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AE83AB05-5FDB-4C80-9AA4-E006D42F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907" y="2835268"/>
            <a:ext cx="4695518" cy="227895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06030F6-D271-41F1-A785-BDC49770B0AA}"/>
              </a:ext>
            </a:extLst>
          </p:cNvPr>
          <p:cNvSpPr/>
          <p:nvPr/>
        </p:nvSpPr>
        <p:spPr>
          <a:xfrm>
            <a:off x="5339223" y="3464460"/>
            <a:ext cx="381000" cy="171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E82AC96-89C1-4DBB-A0A5-924E46111DE8}"/>
              </a:ext>
            </a:extLst>
          </p:cNvPr>
          <p:cNvSpPr/>
          <p:nvPr/>
        </p:nvSpPr>
        <p:spPr>
          <a:xfrm>
            <a:off x="5339223" y="3874594"/>
            <a:ext cx="381000" cy="171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215F194-2038-47D2-946E-93CC33C0531D}"/>
              </a:ext>
            </a:extLst>
          </p:cNvPr>
          <p:cNvSpPr/>
          <p:nvPr/>
        </p:nvSpPr>
        <p:spPr>
          <a:xfrm>
            <a:off x="6659537" y="3807974"/>
            <a:ext cx="512788" cy="2380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B0D21C1-CA2F-4C96-BD88-3604C46594C9}"/>
              </a:ext>
            </a:extLst>
          </p:cNvPr>
          <p:cNvSpPr/>
          <p:nvPr/>
        </p:nvSpPr>
        <p:spPr>
          <a:xfrm>
            <a:off x="5207434" y="4390786"/>
            <a:ext cx="2241115" cy="2380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FDE6924-1FE0-41A0-ADDF-C2ABA8510DCB}"/>
              </a:ext>
            </a:extLst>
          </p:cNvPr>
          <p:cNvSpPr/>
          <p:nvPr/>
        </p:nvSpPr>
        <p:spPr>
          <a:xfrm>
            <a:off x="5720223" y="3464460"/>
            <a:ext cx="381000" cy="1714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F9AD27F-0B7F-4AE3-9FB9-15A3EF8333BD}"/>
              </a:ext>
            </a:extLst>
          </p:cNvPr>
          <p:cNvSpPr/>
          <p:nvPr/>
        </p:nvSpPr>
        <p:spPr>
          <a:xfrm>
            <a:off x="5683071" y="3642392"/>
            <a:ext cx="381000" cy="1714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EEF27A9B-2857-44BA-9B41-FC2B8D8BD5C6}"/>
              </a:ext>
            </a:extLst>
          </p:cNvPr>
          <p:cNvSpPr/>
          <p:nvPr/>
        </p:nvSpPr>
        <p:spPr>
          <a:xfrm>
            <a:off x="6565235" y="3643191"/>
            <a:ext cx="607090" cy="1714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A6B17367-C165-4FAC-ACFF-3FC0C126C81F}"/>
              </a:ext>
            </a:extLst>
          </p:cNvPr>
          <p:cNvSpPr/>
          <p:nvPr/>
        </p:nvSpPr>
        <p:spPr>
          <a:xfrm>
            <a:off x="5207433" y="4629469"/>
            <a:ext cx="2241115" cy="1891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D418C3F-8F79-4706-97B1-C60058F220C0}"/>
              </a:ext>
            </a:extLst>
          </p:cNvPr>
          <p:cNvSpPr/>
          <p:nvPr/>
        </p:nvSpPr>
        <p:spPr>
          <a:xfrm>
            <a:off x="6101223" y="3470942"/>
            <a:ext cx="381000" cy="1714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36CEC96D-EBB7-4CF3-BD3A-199AC3CB41EC}"/>
              </a:ext>
            </a:extLst>
          </p:cNvPr>
          <p:cNvSpPr/>
          <p:nvPr/>
        </p:nvSpPr>
        <p:spPr>
          <a:xfrm>
            <a:off x="6064071" y="4028830"/>
            <a:ext cx="381000" cy="1714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B06057F5-38F5-4D3E-9D39-CB18C74B9C9D}"/>
              </a:ext>
            </a:extLst>
          </p:cNvPr>
          <p:cNvSpPr/>
          <p:nvPr/>
        </p:nvSpPr>
        <p:spPr>
          <a:xfrm>
            <a:off x="6595372" y="4046043"/>
            <a:ext cx="1862828" cy="1891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E3EE896-D3C7-4B43-8499-3CA688E92345}"/>
              </a:ext>
            </a:extLst>
          </p:cNvPr>
          <p:cNvSpPr/>
          <p:nvPr/>
        </p:nvSpPr>
        <p:spPr>
          <a:xfrm>
            <a:off x="5207431" y="4818589"/>
            <a:ext cx="3412693" cy="2956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0474-389B-42B5-BEBC-44B2EFB8FCEE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80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080D2DEE-ED19-4C2F-B9CB-24197824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401191"/>
            <a:ext cx="7228128" cy="54568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38C4AF4-C41E-471A-859E-9C7403880256}"/>
              </a:ext>
            </a:extLst>
          </p:cNvPr>
          <p:cNvSpPr/>
          <p:nvPr/>
        </p:nvSpPr>
        <p:spPr>
          <a:xfrm>
            <a:off x="4049126" y="5784173"/>
            <a:ext cx="1657583" cy="280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961D1117-620E-4A71-97AA-60834CDA1520}"/>
              </a:ext>
            </a:extLst>
          </p:cNvPr>
          <p:cNvSpPr txBox="1"/>
          <p:nvPr/>
        </p:nvSpPr>
        <p:spPr>
          <a:xfrm>
            <a:off x="4964921" y="7694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點擊紅框打開分群圖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12AB-A0CC-4381-80C1-042B30CFBB78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28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30982E5D-C0A6-4F28-A91A-28D408D9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613969"/>
            <a:ext cx="7487695" cy="563006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1786A773-3998-4495-90DC-73BE2298947D}"/>
              </a:ext>
            </a:extLst>
          </p:cNvPr>
          <p:cNvSpPr txBox="1"/>
          <p:nvPr/>
        </p:nvSpPr>
        <p:spPr>
          <a:xfrm>
            <a:off x="2466975" y="5874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普通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E60E9346-B16D-4E36-A7EF-F936C0C27152}"/>
              </a:ext>
            </a:extLst>
          </p:cNvPr>
          <p:cNvSpPr txBox="1"/>
          <p:nvPr/>
        </p:nvSpPr>
        <p:spPr>
          <a:xfrm>
            <a:off x="4857750" y="58512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8307A2A9-5661-4DD8-B7EB-EEF2C72A50C1}"/>
              </a:ext>
            </a:extLst>
          </p:cNvPr>
          <p:cNvSpPr txBox="1"/>
          <p:nvPr/>
        </p:nvSpPr>
        <p:spPr>
          <a:xfrm>
            <a:off x="6847106" y="58512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對敏感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群不健康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A9E-FAD0-4B53-8929-B1D39D17E6AE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30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B6B194B-DAF7-49B7-8B74-96BE8BCF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219" y="1869131"/>
            <a:ext cx="8158688" cy="1822514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Part </a:t>
            </a:r>
            <a:r>
              <a:rPr lang="en-US" altLang="zh-TW" dirty="0" smtClean="0">
                <a:latin typeface="微軟正黑體" panose="020B0604030504040204" pitchFamily="34" charset="-120"/>
              </a:rPr>
              <a:t>C: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17DE7C0B-47FF-4468-BD9F-99CF1C9DF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Weka</a:t>
            </a: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關聯法則</a:t>
            </a:r>
            <a:endParaRPr lang="zh-TW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F604-1743-4FBA-B4BF-D6A86E0DB245}" type="datetime1">
              <a:rPr lang="zh-TW" altLang="en-US" smtClean="0"/>
              <a:t>2021/7/27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4" y="906605"/>
            <a:ext cx="6332199" cy="1925053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6E472593-D8CF-4147-8F6A-A4480C4A9A56}"/>
              </a:ext>
            </a:extLst>
          </p:cNvPr>
          <p:cNvSpPr txBox="1"/>
          <p:nvPr/>
        </p:nvSpPr>
        <p:spPr>
          <a:xfrm>
            <a:off x="4387840" y="60341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能拿去做關聯分析資料集的特性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44A750E-89AE-40B7-8B04-CEA1D636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496" y="980158"/>
            <a:ext cx="6506483" cy="39153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87BD954-7955-4592-B435-401A7A49616D}"/>
              </a:ext>
            </a:extLst>
          </p:cNvPr>
          <p:cNvSpPr/>
          <p:nvPr/>
        </p:nvSpPr>
        <p:spPr>
          <a:xfrm>
            <a:off x="4186683" y="1492670"/>
            <a:ext cx="962365" cy="302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31C8171-4272-4C1A-A814-87986C5B9C51}"/>
              </a:ext>
            </a:extLst>
          </p:cNvPr>
          <p:cNvSpPr txBox="1"/>
          <p:nvPr/>
        </p:nvSpPr>
        <p:spPr>
          <a:xfrm>
            <a:off x="3040496" y="5088395"/>
            <a:ext cx="416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所有欄位需皆為文字型態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欄位資料的類別要介於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個到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個分類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011B-A1B7-4BF9-9C73-25C0CD934EC8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7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0B681231-CF51-4F39-AC4D-C05D136D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814159"/>
            <a:ext cx="6715449" cy="47200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BB334D6-C25B-48A6-9955-0E00177CA3BC}"/>
              </a:ext>
            </a:extLst>
          </p:cNvPr>
          <p:cNvSpPr/>
          <p:nvPr/>
        </p:nvSpPr>
        <p:spPr>
          <a:xfrm>
            <a:off x="7371885" y="1919167"/>
            <a:ext cx="1657815" cy="700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E940-9BC1-4C95-B743-80B152D1D5D9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9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B720455-AB64-41DC-BA7D-A6A77DB1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742629"/>
            <a:ext cx="7161290" cy="53727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8C70B4A-832A-48F3-AC88-D164B72701A2}"/>
              </a:ext>
            </a:extLst>
          </p:cNvPr>
          <p:cNvSpPr/>
          <p:nvPr/>
        </p:nvSpPr>
        <p:spPr>
          <a:xfrm>
            <a:off x="2009775" y="1133474"/>
            <a:ext cx="1085850" cy="342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CDA58410-1248-4353-8655-F24B63F02BA1}"/>
              </a:ext>
            </a:extLst>
          </p:cNvPr>
          <p:cNvSpPr txBox="1"/>
          <p:nvPr/>
        </p:nvSpPr>
        <p:spPr>
          <a:xfrm>
            <a:off x="4543425" y="457200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點擊左上角的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openfile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5D8FA-6A68-4773-BBEC-04D9849B9929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06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92B09B5-DD43-42CB-8BAE-CFD2CCB2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48" y="1828576"/>
            <a:ext cx="5934903" cy="320084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1CA20976-0C1A-4FAC-9EFF-C776CF386298}"/>
              </a:ext>
            </a:extLst>
          </p:cNvPr>
          <p:cNvSpPr txBox="1"/>
          <p:nvPr/>
        </p:nvSpPr>
        <p:spPr>
          <a:xfrm>
            <a:off x="4857750" y="60007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選擇要拿去做關聯分析的資料集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62355E-E471-4E61-94D6-45035E3FC860}"/>
              </a:ext>
            </a:extLst>
          </p:cNvPr>
          <p:cNvSpPr/>
          <p:nvPr/>
        </p:nvSpPr>
        <p:spPr>
          <a:xfrm>
            <a:off x="3866685" y="3862267"/>
            <a:ext cx="1657815" cy="700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8AA6-6F46-4892-8634-4E25B74A5BC6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8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BC84FDE-2AF7-4287-A2CB-8A8FE21E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102"/>
            <a:ext cx="12192000" cy="64468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4B18D4E-0282-4E9F-B57F-ED1A7DB45CBD}"/>
              </a:ext>
            </a:extLst>
          </p:cNvPr>
          <p:cNvSpPr/>
          <p:nvPr/>
        </p:nvSpPr>
        <p:spPr>
          <a:xfrm>
            <a:off x="0" y="117491"/>
            <a:ext cx="5170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資料集下載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2: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https://www.kaggle.com/datasets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652E22B-93B9-49B4-979F-A53EE261FB6C}"/>
              </a:ext>
            </a:extLst>
          </p:cNvPr>
          <p:cNvSpPr/>
          <p:nvPr/>
        </p:nvSpPr>
        <p:spPr>
          <a:xfrm>
            <a:off x="7972147" y="4500979"/>
            <a:ext cx="408373" cy="204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18894A6-71E0-4BC7-9545-92B27E2D5B67}"/>
              </a:ext>
            </a:extLst>
          </p:cNvPr>
          <p:cNvSpPr/>
          <p:nvPr/>
        </p:nvSpPr>
        <p:spPr>
          <a:xfrm>
            <a:off x="10601417" y="5780844"/>
            <a:ext cx="619958" cy="291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88A4-5623-4833-99F9-7DC2D332AA1D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5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CA18A6B1-786D-42FD-8D29-D673F2D9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75" y="1104900"/>
            <a:ext cx="9063000" cy="57531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9C18EA52-465C-4948-A8F7-6CD44ED44B43}"/>
              </a:ext>
            </a:extLst>
          </p:cNvPr>
          <p:cNvSpPr txBox="1"/>
          <p:nvPr/>
        </p:nvSpPr>
        <p:spPr>
          <a:xfrm>
            <a:off x="4600575" y="6000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成功開啟資料集的畫面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3D12CAF-0144-4728-B9A4-EB4F8CAFA2F8}"/>
              </a:ext>
            </a:extLst>
          </p:cNvPr>
          <p:cNvSpPr/>
          <p:nvPr/>
        </p:nvSpPr>
        <p:spPr>
          <a:xfrm>
            <a:off x="3409486" y="1309567"/>
            <a:ext cx="886290" cy="300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75CE-A9EC-4728-8573-AD6CA84867BA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5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5DD85E14-CF42-4C6A-B93B-03D211FB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2076261"/>
            <a:ext cx="6315956" cy="270547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14FCABFB-D801-4896-B0F8-036A5DCAC106}"/>
              </a:ext>
            </a:extLst>
          </p:cNvPr>
          <p:cNvSpPr txBox="1"/>
          <p:nvPr/>
        </p:nvSpPr>
        <p:spPr>
          <a:xfrm>
            <a:off x="3971925" y="59055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在選擇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Apriori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演算法做關聯分析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81B0D76-81C6-429A-B711-52EB842F1A9C}"/>
              </a:ext>
            </a:extLst>
          </p:cNvPr>
          <p:cNvSpPr/>
          <p:nvPr/>
        </p:nvSpPr>
        <p:spPr>
          <a:xfrm>
            <a:off x="3528780" y="3278921"/>
            <a:ext cx="886290" cy="300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EE15-1E91-4171-B39B-F62D5C43CC40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33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8D388E6-BCA3-4019-9DAB-F644C6E0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61" y="707307"/>
            <a:ext cx="8222677" cy="61506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8862849-68ED-4DCD-A07A-AD3C0AF62E90}"/>
              </a:ext>
            </a:extLst>
          </p:cNvPr>
          <p:cNvSpPr/>
          <p:nvPr/>
        </p:nvSpPr>
        <p:spPr>
          <a:xfrm>
            <a:off x="1984661" y="1776292"/>
            <a:ext cx="791039" cy="300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4288D4F6-521C-4390-84E5-5A1C37574996}"/>
              </a:ext>
            </a:extLst>
          </p:cNvPr>
          <p:cNvSpPr txBox="1"/>
          <p:nvPr/>
        </p:nvSpPr>
        <p:spPr>
          <a:xfrm>
            <a:off x="4343400" y="202168"/>
            <a:ext cx="2940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點擊</a:t>
            </a:r>
            <a:r>
              <a:rPr lang="en-US" altLang="zh-CN" dirty="0"/>
              <a:t>Start</a:t>
            </a:r>
            <a:r>
              <a:rPr lang="zh-CN" altLang="en-US" dirty="0"/>
              <a:t>開始進行關聯分析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C15C-EC87-4ADF-A919-95F7372D0D00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07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015771A2-EF74-4BF6-B341-92047F529110}"/>
              </a:ext>
            </a:extLst>
          </p:cNvPr>
          <p:cNvSpPr txBox="1"/>
          <p:nvPr/>
        </p:nvSpPr>
        <p:spPr>
          <a:xfrm>
            <a:off x="4743450" y="59055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得到的關聯條件</a:t>
            </a:r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BD1FC9B0-DC4D-47C6-8C45-9500623F51B1}"/>
              </a:ext>
            </a:extLst>
          </p:cNvPr>
          <p:cNvSpPr txBox="1"/>
          <p:nvPr/>
        </p:nvSpPr>
        <p:spPr>
          <a:xfrm>
            <a:off x="0" y="1705451"/>
            <a:ext cx="12383518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000" dirty="0"/>
              <a:t>環境狀態</a:t>
            </a:r>
            <a:r>
              <a:rPr lang="en-US" altLang="zh-TW" sz="2000" dirty="0"/>
              <a:t>=</a:t>
            </a:r>
            <a:r>
              <a:rPr lang="zh-TW" altLang="en-US" sz="2000" dirty="0"/>
              <a:t>良好 </a:t>
            </a:r>
            <a:r>
              <a:rPr lang="en-US" altLang="zh-TW" sz="2000" dirty="0"/>
              <a:t>36 ==&gt; </a:t>
            </a:r>
            <a:r>
              <a:rPr lang="zh-TW" altLang="en-US" sz="2000" dirty="0"/>
              <a:t>空氣污染指標物</a:t>
            </a:r>
            <a:r>
              <a:rPr lang="en-US" altLang="zh-TW" sz="2000" dirty="0"/>
              <a:t>=</a:t>
            </a:r>
            <a:r>
              <a:rPr lang="zh-TW" altLang="en-US" sz="2000" dirty="0"/>
              <a:t>無 </a:t>
            </a:r>
            <a:r>
              <a:rPr lang="en-US" altLang="zh-TW" sz="2000" dirty="0"/>
              <a:t>36    &lt;conf:(1)&gt; lift:(2.25) lev:(0.25) [20] conv:(20)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/>
              <a:t>空氣污染指標物</a:t>
            </a:r>
            <a:r>
              <a:rPr lang="en-US" altLang="zh-TW" sz="2000" dirty="0"/>
              <a:t>=</a:t>
            </a:r>
            <a:r>
              <a:rPr lang="zh-TW" altLang="en-US" sz="2000" dirty="0"/>
              <a:t>無 </a:t>
            </a:r>
            <a:r>
              <a:rPr lang="en-US" altLang="zh-TW" sz="2000" dirty="0"/>
              <a:t>36 ==&gt; </a:t>
            </a:r>
            <a:r>
              <a:rPr lang="zh-TW" altLang="en-US" sz="2000" dirty="0"/>
              <a:t>環境狀態</a:t>
            </a:r>
            <a:r>
              <a:rPr lang="en-US" altLang="zh-TW" sz="2000" dirty="0"/>
              <a:t>=</a:t>
            </a:r>
            <a:r>
              <a:rPr lang="zh-TW" altLang="en-US" sz="2000" dirty="0"/>
              <a:t>良好 </a:t>
            </a:r>
            <a:r>
              <a:rPr lang="en-US" altLang="zh-TW" sz="2000" dirty="0"/>
              <a:t>36    &lt;conf:(1)&gt; lift:(2.25) lev:(0.25) [20] conv:(20)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 3. AQI=</a:t>
            </a:r>
            <a:r>
              <a:rPr lang="zh-TW" altLang="en-US" sz="2000" dirty="0"/>
              <a:t>清晰 </a:t>
            </a:r>
            <a:r>
              <a:rPr lang="en-US" altLang="zh-TW" sz="2000" dirty="0"/>
              <a:t>24 ==&gt; </a:t>
            </a:r>
            <a:r>
              <a:rPr lang="zh-TW" altLang="en-US" sz="2000" dirty="0"/>
              <a:t>空氣污染指標物</a:t>
            </a:r>
            <a:r>
              <a:rPr lang="en-US" altLang="zh-TW" sz="2000" dirty="0"/>
              <a:t>=</a:t>
            </a:r>
            <a:r>
              <a:rPr lang="zh-TW" altLang="en-US" sz="2000" dirty="0"/>
              <a:t>無 </a:t>
            </a:r>
            <a:r>
              <a:rPr lang="en-US" altLang="zh-TW" sz="2000" dirty="0"/>
              <a:t>24    &lt;conf:(1)&gt; lift:(2.25) lev:(0.16) [13] conv:(13.33)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 4. AQI=</a:t>
            </a:r>
            <a:r>
              <a:rPr lang="zh-TW" altLang="en-US" sz="2000" dirty="0"/>
              <a:t>清晰 </a:t>
            </a:r>
            <a:r>
              <a:rPr lang="en-US" altLang="zh-TW" sz="2000" dirty="0"/>
              <a:t>24 ==&gt; </a:t>
            </a:r>
            <a:r>
              <a:rPr lang="zh-TW" altLang="en-US" sz="2000" dirty="0"/>
              <a:t>環境狀態</a:t>
            </a:r>
            <a:r>
              <a:rPr lang="en-US" altLang="zh-TW" sz="2000" dirty="0"/>
              <a:t>=</a:t>
            </a:r>
            <a:r>
              <a:rPr lang="zh-TW" altLang="en-US" sz="2000" dirty="0"/>
              <a:t>良好 </a:t>
            </a:r>
            <a:r>
              <a:rPr lang="en-US" altLang="zh-TW" sz="2000" dirty="0"/>
              <a:t>24    &lt;conf:(1)&gt; lift:(2.25) lev:(0.16) [13] conv:(13.33)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 5. AQI=</a:t>
            </a:r>
            <a:r>
              <a:rPr lang="zh-TW" altLang="en-US" sz="2000" dirty="0"/>
              <a:t>清晰 環境狀態</a:t>
            </a:r>
            <a:r>
              <a:rPr lang="en-US" altLang="zh-TW" sz="2000" dirty="0"/>
              <a:t>=</a:t>
            </a:r>
            <a:r>
              <a:rPr lang="zh-TW" altLang="en-US" sz="2000" dirty="0"/>
              <a:t>良好 </a:t>
            </a:r>
            <a:r>
              <a:rPr lang="en-US" altLang="zh-TW" sz="2000" dirty="0"/>
              <a:t>24 ==&gt; </a:t>
            </a:r>
            <a:r>
              <a:rPr lang="zh-TW" altLang="en-US" sz="2000" dirty="0"/>
              <a:t>空氣污染指標物</a:t>
            </a:r>
            <a:r>
              <a:rPr lang="en-US" altLang="zh-TW" sz="2000" dirty="0"/>
              <a:t>=</a:t>
            </a:r>
            <a:r>
              <a:rPr lang="zh-TW" altLang="en-US" sz="2000" dirty="0"/>
              <a:t>無 </a:t>
            </a:r>
            <a:r>
              <a:rPr lang="en-US" altLang="zh-TW" sz="2000" dirty="0"/>
              <a:t>24    &lt;conf:(1)&gt; lift:(2.25) lev:(0.16) [13] conv:(13.33)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 6. AQI=</a:t>
            </a:r>
            <a:r>
              <a:rPr lang="zh-TW" altLang="en-US" sz="2000" dirty="0"/>
              <a:t>清晰 空氣污染指標物</a:t>
            </a:r>
            <a:r>
              <a:rPr lang="en-US" altLang="zh-TW" sz="2000" dirty="0"/>
              <a:t>=</a:t>
            </a:r>
            <a:r>
              <a:rPr lang="zh-TW" altLang="en-US" sz="2000" dirty="0"/>
              <a:t>無 </a:t>
            </a:r>
            <a:r>
              <a:rPr lang="en-US" altLang="zh-TW" sz="2000" dirty="0"/>
              <a:t>24 ==&gt; </a:t>
            </a:r>
            <a:r>
              <a:rPr lang="zh-TW" altLang="en-US" sz="2000" dirty="0"/>
              <a:t>環境狀態</a:t>
            </a:r>
            <a:r>
              <a:rPr lang="en-US" altLang="zh-TW" sz="2000" dirty="0"/>
              <a:t>=</a:t>
            </a:r>
            <a:r>
              <a:rPr lang="zh-TW" altLang="en-US" sz="2000" dirty="0"/>
              <a:t>良好 </a:t>
            </a:r>
            <a:r>
              <a:rPr lang="en-US" altLang="zh-TW" sz="2000" dirty="0"/>
              <a:t>24    &lt;conf:(1)&gt; lift:(2.25) lev:(0.16) [13] conv:(13.33)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 7. AQI=</a:t>
            </a:r>
            <a:r>
              <a:rPr lang="zh-TW" altLang="en-US" sz="2000" dirty="0"/>
              <a:t>清晰 </a:t>
            </a:r>
            <a:r>
              <a:rPr lang="en-US" altLang="zh-TW" sz="2000" dirty="0"/>
              <a:t>24 ==&gt; </a:t>
            </a:r>
            <a:r>
              <a:rPr lang="zh-TW" altLang="en-US" sz="2000" dirty="0"/>
              <a:t>空氣污染指標物</a:t>
            </a:r>
            <a:r>
              <a:rPr lang="en-US" altLang="zh-TW" sz="2000" dirty="0"/>
              <a:t>=</a:t>
            </a:r>
            <a:r>
              <a:rPr lang="zh-TW" altLang="en-US" sz="2000" dirty="0"/>
              <a:t>無 環境狀態</a:t>
            </a:r>
            <a:r>
              <a:rPr lang="en-US" altLang="zh-TW" sz="2000" dirty="0"/>
              <a:t>=</a:t>
            </a:r>
            <a:r>
              <a:rPr lang="zh-TW" altLang="en-US" sz="2000" dirty="0"/>
              <a:t>良好 </a:t>
            </a:r>
            <a:r>
              <a:rPr lang="en-US" altLang="zh-TW" sz="2000" dirty="0"/>
              <a:t>24    &lt;conf:(1)&gt; lift:(2.25) lev:(0.16) [13] conv:(13.33)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 8. PM2.5=</a:t>
            </a:r>
            <a:r>
              <a:rPr lang="zh-TW" altLang="en-US" sz="2000" dirty="0"/>
              <a:t>少量 環境狀態</a:t>
            </a:r>
            <a:r>
              <a:rPr lang="en-US" altLang="zh-TW" sz="2000" dirty="0"/>
              <a:t>=</a:t>
            </a:r>
            <a:r>
              <a:rPr lang="zh-TW" altLang="en-US" sz="2000" dirty="0"/>
              <a:t>良好 </a:t>
            </a:r>
            <a:r>
              <a:rPr lang="en-US" altLang="zh-TW" sz="2000" dirty="0"/>
              <a:t>24 ==&gt; </a:t>
            </a:r>
            <a:r>
              <a:rPr lang="zh-TW" altLang="en-US" sz="2000" dirty="0"/>
              <a:t>空氣污染指標物</a:t>
            </a:r>
            <a:r>
              <a:rPr lang="en-US" altLang="zh-TW" sz="2000" dirty="0"/>
              <a:t>=</a:t>
            </a:r>
            <a:r>
              <a:rPr lang="zh-TW" altLang="en-US" sz="2000" dirty="0"/>
              <a:t>無 </a:t>
            </a:r>
            <a:r>
              <a:rPr lang="en-US" altLang="zh-TW" sz="2000" dirty="0"/>
              <a:t>24    &lt;conf:(1)&gt; lift:(2.25) lev:(0.16) [13] conv:(13.33)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 9. PM2.5=</a:t>
            </a:r>
            <a:r>
              <a:rPr lang="zh-TW" altLang="en-US" sz="2000" dirty="0"/>
              <a:t>少量 空氣污染指標物</a:t>
            </a:r>
            <a:r>
              <a:rPr lang="en-US" altLang="zh-TW" sz="2000" dirty="0"/>
              <a:t>=</a:t>
            </a:r>
            <a:r>
              <a:rPr lang="zh-TW" altLang="en-US" sz="2000" dirty="0"/>
              <a:t>無 </a:t>
            </a:r>
            <a:r>
              <a:rPr lang="en-US" altLang="zh-TW" sz="2000" dirty="0"/>
              <a:t>24 ==&gt; </a:t>
            </a:r>
            <a:r>
              <a:rPr lang="zh-TW" altLang="en-US" sz="2000" dirty="0"/>
              <a:t>環境狀態</a:t>
            </a:r>
            <a:r>
              <a:rPr lang="en-US" altLang="zh-TW" sz="2000" dirty="0"/>
              <a:t>=</a:t>
            </a:r>
            <a:r>
              <a:rPr lang="zh-TW" altLang="en-US" sz="2000" dirty="0"/>
              <a:t>良好 </a:t>
            </a:r>
            <a:r>
              <a:rPr lang="en-US" altLang="zh-TW" sz="2000" dirty="0"/>
              <a:t>24    &lt;conf:(1)&gt; lift:(2.25) lev:(0.16) [13] conv:(13.33)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10. </a:t>
            </a:r>
            <a:r>
              <a:rPr lang="zh-TW" altLang="en-US" sz="2000" dirty="0"/>
              <a:t>環境狀態</a:t>
            </a:r>
            <a:r>
              <a:rPr lang="en-US" altLang="zh-TW" sz="2000" dirty="0"/>
              <a:t>=</a:t>
            </a:r>
            <a:r>
              <a:rPr lang="zh-TW" altLang="en-US" sz="2000" dirty="0"/>
              <a:t>普通 </a:t>
            </a:r>
            <a:r>
              <a:rPr lang="en-US" altLang="zh-TW" sz="2000" dirty="0"/>
              <a:t>30 ==&gt; </a:t>
            </a:r>
            <a:r>
              <a:rPr lang="zh-TW" altLang="en-US" sz="2000" dirty="0"/>
              <a:t>空氣污染指標物</a:t>
            </a:r>
            <a:r>
              <a:rPr lang="en-US" altLang="zh-TW" sz="2000" dirty="0"/>
              <a:t>=</a:t>
            </a:r>
            <a:r>
              <a:rPr lang="zh-TW" altLang="en-US" sz="2000" dirty="0"/>
              <a:t>細懸浮微粒 </a:t>
            </a:r>
            <a:r>
              <a:rPr lang="en-US" altLang="zh-TW" sz="2000" dirty="0"/>
              <a:t>28    &lt;conf:(0.93)&gt; lift:(1.76) lev:(0.15) [12] conv:(4.69)</a:t>
            </a:r>
          </a:p>
          <a:p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B51C-FB34-4A69-BF73-8B5EE8062835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690BF15-F623-4626-9A31-6D4F74036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01" y="399494"/>
            <a:ext cx="10848647" cy="645850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A202050C-714B-439B-9E14-BCE93E06A1CA}"/>
              </a:ext>
            </a:extLst>
          </p:cNvPr>
          <p:cNvSpPr txBox="1"/>
          <p:nvPr/>
        </p:nvSpPr>
        <p:spPr>
          <a:xfrm>
            <a:off x="159798" y="97655"/>
            <a:ext cx="540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確認</a:t>
            </a:r>
            <a:r>
              <a:rPr lang="zh-CN" altLang="en-US" dirty="0">
                <a:latin typeface="+mj-ea"/>
                <a:ea typeface="+mj-ea"/>
              </a:rPr>
              <a:t>資料集</a:t>
            </a:r>
            <a:r>
              <a:rPr lang="zh-TW" altLang="en-US" dirty="0">
                <a:latin typeface="+mj-ea"/>
                <a:ea typeface="+mj-ea"/>
              </a:rPr>
              <a:t>為</a:t>
            </a:r>
            <a:r>
              <a:rPr lang="en-US" altLang="zh-TW" dirty="0">
                <a:latin typeface="+mj-ea"/>
                <a:ea typeface="+mj-ea"/>
              </a:rPr>
              <a:t>csv</a:t>
            </a:r>
            <a:r>
              <a:rPr lang="zh-TW" altLang="en-US" dirty="0">
                <a:latin typeface="+mj-ea"/>
                <a:ea typeface="+mj-ea"/>
              </a:rPr>
              <a:t>後，</a:t>
            </a:r>
            <a:r>
              <a:rPr lang="zh-CN" altLang="en-US" dirty="0">
                <a:latin typeface="+mj-ea"/>
                <a:ea typeface="+mj-ea"/>
              </a:rPr>
              <a:t>點擊</a:t>
            </a:r>
            <a:r>
              <a:rPr lang="en-US" altLang="zh-CN" dirty="0">
                <a:latin typeface="+mj-ea"/>
                <a:ea typeface="+mj-ea"/>
              </a:rPr>
              <a:t>Download</a:t>
            </a:r>
            <a:r>
              <a:rPr lang="zh-CN" altLang="en-US" dirty="0">
                <a:latin typeface="+mj-ea"/>
                <a:ea typeface="+mj-ea"/>
              </a:rPr>
              <a:t>按鈕下載資料集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52A6435-FFB5-43A9-81D0-8FE5CEDB1EB9}"/>
              </a:ext>
            </a:extLst>
          </p:cNvPr>
          <p:cNvSpPr/>
          <p:nvPr/>
        </p:nvSpPr>
        <p:spPr>
          <a:xfrm>
            <a:off x="2626470" y="6458506"/>
            <a:ext cx="951231" cy="199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024CEF5-A661-4A51-8980-1FA41974E3EB}"/>
              </a:ext>
            </a:extLst>
          </p:cNvPr>
          <p:cNvSpPr/>
          <p:nvPr/>
        </p:nvSpPr>
        <p:spPr>
          <a:xfrm>
            <a:off x="8371802" y="2482790"/>
            <a:ext cx="1340369" cy="260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9D39-6C6C-4E53-BEC8-6C2DB4A8AC11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29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D0861BF-C894-4419-919B-44586C7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資料集亂碼處理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3F015C6A-1C6C-4591-98BE-8D65D6A12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若檔案開啟為亂碼才需進行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A2FC-0C6F-4900-A1D1-F2E7C4190286}" type="datetime1">
              <a:rPr lang="zh-TW" altLang="en-US" smtClean="0"/>
              <a:t>2021/7/27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19F8-ABAC-4E85-B5F1-721A244EF43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6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5682</TotalTime>
  <Words>1654</Words>
  <Application>Microsoft Office PowerPoint</Application>
  <PresentationFormat>寬螢幕</PresentationFormat>
  <Paragraphs>343</Paragraphs>
  <Slides>73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1" baseType="lpstr">
      <vt:lpstr>方正舒体</vt:lpstr>
      <vt:lpstr>微軟正黑體</vt:lpstr>
      <vt:lpstr>新細明體</vt:lpstr>
      <vt:lpstr>標楷體</vt:lpstr>
      <vt:lpstr>Arial</vt:lpstr>
      <vt:lpstr>Calibri</vt:lpstr>
      <vt:lpstr>Garamond</vt:lpstr>
      <vt:lpstr>有機</vt:lpstr>
      <vt:lpstr>PowerPoint 簡報</vt:lpstr>
      <vt:lpstr>         Part A: </vt:lpstr>
      <vt:lpstr>資料集下載</vt:lpstr>
      <vt:lpstr>PowerPoint 簡報</vt:lpstr>
      <vt:lpstr>PowerPoint 簡報</vt:lpstr>
      <vt:lpstr>PowerPoint 簡報</vt:lpstr>
      <vt:lpstr>PowerPoint 簡報</vt:lpstr>
      <vt:lpstr>PowerPoint 簡報</vt:lpstr>
      <vt:lpstr>資料集亂碼處理</vt:lpstr>
      <vt:lpstr>PowerPoint 簡報</vt:lpstr>
      <vt:lpstr>PowerPoint 簡報</vt:lpstr>
      <vt:lpstr>PowerPoint 簡報</vt:lpstr>
      <vt:lpstr>PowerPoint 簡報</vt:lpstr>
      <vt:lpstr>PowerPoint 簡報</vt:lpstr>
      <vt:lpstr>資料集預處理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Weka開啟csv檔</vt:lpstr>
      <vt:lpstr>PowerPoint 簡報</vt:lpstr>
      <vt:lpstr>PowerPoint 簡報</vt:lpstr>
      <vt:lpstr>PowerPoint 簡報</vt:lpstr>
      <vt:lpstr>weka開啟檔案為亂碼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Weka分析-分類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 Part B: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Part C: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B10456061</dc:creator>
  <cp:lastModifiedBy>CCBDA</cp:lastModifiedBy>
  <cp:revision>126</cp:revision>
  <dcterms:created xsi:type="dcterms:W3CDTF">2019-11-26T06:56:32Z</dcterms:created>
  <dcterms:modified xsi:type="dcterms:W3CDTF">2021-07-27T07:19:58Z</dcterms:modified>
</cp:coreProperties>
</file>